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550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455" r:id="rId24"/>
    <p:sldId id="456" r:id="rId25"/>
    <p:sldId id="458" r:id="rId26"/>
    <p:sldId id="549" r:id="rId27"/>
    <p:sldId id="459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460" r:id="rId40"/>
    <p:sldId id="464" r:id="rId41"/>
    <p:sldId id="465" r:id="rId42"/>
    <p:sldId id="466" r:id="rId43"/>
    <p:sldId id="467" r:id="rId44"/>
    <p:sldId id="544" r:id="rId45"/>
    <p:sldId id="545" r:id="rId46"/>
    <p:sldId id="546" r:id="rId47"/>
    <p:sldId id="547" r:id="rId48"/>
    <p:sldId id="470" r:id="rId49"/>
    <p:sldId id="471" r:id="rId50"/>
    <p:sldId id="473" r:id="rId51"/>
    <p:sldId id="474" r:id="rId52"/>
    <p:sldId id="548" r:id="rId53"/>
    <p:sldId id="475" r:id="rId54"/>
    <p:sldId id="476" r:id="rId55"/>
    <p:sldId id="480" r:id="rId56"/>
    <p:sldId id="531" r:id="rId5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56" d="100"/>
          <a:sy n="56" d="100"/>
        </p:scale>
        <p:origin x="-1530" y="-10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4764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9.xml"/><Relationship Id="rId18" Type="http://schemas.openxmlformats.org/officeDocument/2006/relationships/slide" Target="slides/slide34.xml"/><Relationship Id="rId26" Type="http://schemas.openxmlformats.org/officeDocument/2006/relationships/slide" Target="slides/slide43.xml"/><Relationship Id="rId3" Type="http://schemas.openxmlformats.org/officeDocument/2006/relationships/slide" Target="slides/slide15.xml"/><Relationship Id="rId21" Type="http://schemas.openxmlformats.org/officeDocument/2006/relationships/slide" Target="slides/slide37.xml"/><Relationship Id="rId34" Type="http://schemas.openxmlformats.org/officeDocument/2006/relationships/slide" Target="slides/slide52.xml"/><Relationship Id="rId7" Type="http://schemas.openxmlformats.org/officeDocument/2006/relationships/slide" Target="slides/slide19.xml"/><Relationship Id="rId12" Type="http://schemas.openxmlformats.org/officeDocument/2006/relationships/slide" Target="slides/slide28.xml"/><Relationship Id="rId17" Type="http://schemas.openxmlformats.org/officeDocument/2006/relationships/slide" Target="slides/slide33.xml"/><Relationship Id="rId25" Type="http://schemas.openxmlformats.org/officeDocument/2006/relationships/slide" Target="slides/slide42.xml"/><Relationship Id="rId33" Type="http://schemas.openxmlformats.org/officeDocument/2006/relationships/slide" Target="slides/slide51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0" Type="http://schemas.openxmlformats.org/officeDocument/2006/relationships/slide" Target="slides/slide36.xml"/><Relationship Id="rId29" Type="http://schemas.openxmlformats.org/officeDocument/2006/relationships/slide" Target="slides/slide46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7.xml"/><Relationship Id="rId24" Type="http://schemas.openxmlformats.org/officeDocument/2006/relationships/slide" Target="slides/slide41.xml"/><Relationship Id="rId32" Type="http://schemas.openxmlformats.org/officeDocument/2006/relationships/slide" Target="slides/slide50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39.xml"/><Relationship Id="rId28" Type="http://schemas.openxmlformats.org/officeDocument/2006/relationships/slide" Target="slides/slide45.xml"/><Relationship Id="rId36" Type="http://schemas.openxmlformats.org/officeDocument/2006/relationships/slide" Target="slides/slide55.xml"/><Relationship Id="rId10" Type="http://schemas.openxmlformats.org/officeDocument/2006/relationships/slide" Target="slides/slide24.xml"/><Relationship Id="rId19" Type="http://schemas.openxmlformats.org/officeDocument/2006/relationships/slide" Target="slides/slide35.xml"/><Relationship Id="rId31" Type="http://schemas.openxmlformats.org/officeDocument/2006/relationships/slide" Target="slides/slide49.xml"/><Relationship Id="rId4" Type="http://schemas.openxmlformats.org/officeDocument/2006/relationships/slide" Target="slides/slide16.xml"/><Relationship Id="rId9" Type="http://schemas.openxmlformats.org/officeDocument/2006/relationships/slide" Target="slides/slide23.xml"/><Relationship Id="rId14" Type="http://schemas.openxmlformats.org/officeDocument/2006/relationships/slide" Target="slides/slide30.xml"/><Relationship Id="rId22" Type="http://schemas.openxmlformats.org/officeDocument/2006/relationships/slide" Target="slides/slide38.xml"/><Relationship Id="rId27" Type="http://schemas.openxmlformats.org/officeDocument/2006/relationships/slide" Target="slides/slide44.xml"/><Relationship Id="rId30" Type="http://schemas.openxmlformats.org/officeDocument/2006/relationships/slide" Target="slides/slide47.xml"/><Relationship Id="rId35" Type="http://schemas.openxmlformats.org/officeDocument/2006/relationships/slide" Target="slides/slide53.xml"/><Relationship Id="rId8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https://developers.google.com/chart/interactive/docs/gallery/gauge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//char pass[] = "12345678";     // your network password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"IOT";      // your network SSID (name)</a:t>
            </a:r>
          </a:p>
          <a:p>
            <a:r>
              <a:rPr lang="en-US" altLang="zh-TW" dirty="0" smtClean="0"/>
              <a:t>char pass[] = "iot12345";     // your network password</a:t>
            </a:r>
          </a:p>
          <a:p>
            <a:r>
              <a:rPr lang="en-US" altLang="zh-TW" dirty="0" smtClean="0"/>
              <a:t>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                 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#define </a:t>
            </a:r>
            <a:r>
              <a:rPr lang="en-US" altLang="zh-TW" dirty="0" err="1" smtClean="0"/>
              <a:t>SoundPin</a:t>
            </a:r>
            <a:r>
              <a:rPr lang="en-US" altLang="zh-TW" dirty="0" smtClean="0"/>
              <a:t> 1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SoundValue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SoundValue1 = 0;</a:t>
            </a:r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      // initialize serial communication</a:t>
            </a:r>
          </a:p>
          <a:p>
            <a:r>
              <a:rPr lang="en-US" altLang="zh-TW" dirty="0" smtClean="0"/>
              <a:t>   // check for the presence of the shield: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while (true);       // don't continue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Network named: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                   // print the network name (SSID);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//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    //no pass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    //</a:t>
            </a:r>
            <a:r>
              <a:rPr lang="en-US" altLang="zh-TW" dirty="0" err="1" smtClean="0"/>
              <a:t>wpa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                           // start the web server on port 80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printWifiStatus</a:t>
            </a:r>
            <a:r>
              <a:rPr lang="en-US" altLang="zh-TW" dirty="0" smtClean="0"/>
              <a:t>();                        // you're connected now, so print out the status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SoundValue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SoundPin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SoundValue1 = map(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SoundPin</a:t>
            </a:r>
            <a:r>
              <a:rPr lang="en-US" altLang="zh-TW" dirty="0" smtClean="0"/>
              <a:t>),0,1023,0,100)  ;</a:t>
            </a:r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'Value'],['Noise',");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(SoundValue1);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700, height: 700,redFrom: 90,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100,yellowFrom:75,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90,minorTicks: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700px; height: 700px;'&gt;&lt;/div&gt;");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printWifiStatus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// print the SSID of the network you're attached to: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("SSID: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WiFi.SSID</a:t>
            </a:r>
            <a:r>
              <a:rPr lang="en-US" altLang="zh-TW" dirty="0" smtClean="0"/>
              <a:t>());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IPAddress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the received signal strength:</a:t>
            </a:r>
          </a:p>
          <a:p>
            <a:r>
              <a:rPr lang="en-US" altLang="zh-TW" dirty="0" smtClean="0"/>
              <a:t>  long </a:t>
            </a:r>
            <a:r>
              <a:rPr lang="en-US" altLang="zh-TW" dirty="0" err="1" smtClean="0"/>
              <a:t>rssi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WiFi.RSSI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("signal strength (RSSI):");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rssi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dBm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// print where to go in a browser: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("To see this page in action, open a browser to http://");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pic>
        <p:nvPicPr>
          <p:cNvPr id="20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國立金門大學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智慧物聯網實務與應用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聲音</a:t>
            </a:r>
            <a:r>
              <a:rPr lang="zh-TW" altLang="en-US" sz="2800" dirty="0"/>
              <a:t>視覺化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</a:p>
          <a:p>
            <a:pPr algn="ctr" eaLnBrk="1" hangingPunct="1"/>
            <a:r>
              <a:rPr lang="zh-TW" altLang="en-US" sz="2400" dirty="0"/>
              <a:t>國立金門大學</a:t>
            </a:r>
            <a:r>
              <a:rPr lang="en-US" altLang="zh-TW" sz="2400" dirty="0"/>
              <a:t>-</a:t>
            </a:r>
            <a:r>
              <a:rPr lang="zh-TW" altLang="en-US" sz="2400" dirty="0"/>
              <a:t>工業工程與管理學系</a:t>
            </a:r>
            <a:endParaRPr lang="en-US" altLang="zh-TW" sz="24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106</a:t>
            </a:r>
            <a:r>
              <a:rPr lang="zh-TW" altLang="en-US" sz="2200" dirty="0"/>
              <a:t>年</a:t>
            </a:r>
            <a:r>
              <a:rPr lang="en-US" altLang="zh-TW" sz="2200" dirty="0"/>
              <a:t>6</a:t>
            </a:r>
            <a:r>
              <a:rPr lang="zh-TW" altLang="en-US" sz="2200" dirty="0"/>
              <a:t>月</a:t>
            </a:r>
            <a:r>
              <a:rPr lang="en-US" altLang="zh-TW" sz="2200" dirty="0"/>
              <a:t>24~25</a:t>
            </a:r>
            <a:r>
              <a:rPr lang="zh-TW" altLang="en-US" sz="2200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430894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聲音感測元件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麥克風模組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\DSC_52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t="15600" r="20154" b="19535"/>
          <a:stretch/>
        </p:blipFill>
        <p:spPr bwMode="auto">
          <a:xfrm>
            <a:off x="947530" y="1700808"/>
            <a:ext cx="7368886" cy="43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電路圖\基本電路_讀取麥克風模組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1" y="1301121"/>
            <a:ext cx="8239125" cy="51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讀取聲音資料</a:t>
            </a:r>
          </a:p>
        </p:txBody>
      </p:sp>
    </p:spTree>
    <p:extLst>
      <p:ext uri="{BB962C8B-B14F-4D97-AF65-F5344CB8AC3E}">
        <p14:creationId xmlns:p14="http://schemas.microsoft.com/office/powerpoint/2010/main" val="38511083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WiFi.h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char </a:t>
            </a:r>
            <a:r>
              <a:rPr lang="en-US" altLang="zh-TW" dirty="0" err="1"/>
              <a:t>ssid</a:t>
            </a:r>
            <a:r>
              <a:rPr lang="en-US" altLang="zh-TW" dirty="0"/>
              <a:t>[] = "BruceSonyC5";      // your network SSID (name)</a:t>
            </a:r>
          </a:p>
          <a:p>
            <a:r>
              <a:rPr lang="en-US" altLang="zh-TW" dirty="0"/>
              <a:t>char pass[] = "12345678";     // your network password</a:t>
            </a:r>
          </a:p>
          <a:p>
            <a:r>
              <a:rPr lang="en-US" altLang="zh-TW" dirty="0"/>
              <a:t>  // your network password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keyIndex</a:t>
            </a:r>
            <a:r>
              <a:rPr lang="en-US" altLang="zh-TW" dirty="0"/>
              <a:t> = 0;                 // your network key Index number (needed only for WEP)</a:t>
            </a:r>
          </a:p>
          <a:p>
            <a:endParaRPr lang="en-US" altLang="zh-TW" dirty="0"/>
          </a:p>
          <a:p>
            <a:r>
              <a:rPr lang="en-US" altLang="zh-TW" dirty="0" err="1"/>
              <a:t>int</a:t>
            </a:r>
            <a:r>
              <a:rPr lang="en-US" altLang="zh-TW" dirty="0"/>
              <a:t> status = WL_IDLE_STATUS;</a:t>
            </a:r>
          </a:p>
          <a:p>
            <a:r>
              <a:rPr lang="en-US" altLang="zh-TW" dirty="0" err="1"/>
              <a:t>WiFiServer</a:t>
            </a:r>
            <a:r>
              <a:rPr lang="en-US" altLang="zh-TW" dirty="0"/>
              <a:t> server(80);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#define </a:t>
            </a:r>
            <a:r>
              <a:rPr lang="en-US" altLang="zh-TW" dirty="0" err="1"/>
              <a:t>SoundPin</a:t>
            </a:r>
            <a:r>
              <a:rPr lang="en-US" altLang="zh-TW" dirty="0"/>
              <a:t> 1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</a:t>
            </a:r>
            <a:r>
              <a:rPr lang="en-US" altLang="zh-TW" dirty="0" err="1"/>
              <a:t>SoundValue</a:t>
            </a:r>
            <a:r>
              <a:rPr lang="en-US" altLang="zh-TW" dirty="0"/>
              <a:t> = 0;</a:t>
            </a:r>
          </a:p>
          <a:p>
            <a:r>
              <a:rPr lang="en-US" altLang="zh-TW" dirty="0" err="1"/>
              <a:t>int</a:t>
            </a:r>
            <a:r>
              <a:rPr lang="en-US" altLang="zh-TW" dirty="0"/>
              <a:t> SoundValue1 = 0;</a:t>
            </a:r>
          </a:p>
          <a:p>
            <a:r>
              <a:rPr lang="en-US" altLang="zh-TW" dirty="0"/>
              <a:t>void setup()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Serial.begin</a:t>
            </a:r>
            <a:r>
              <a:rPr lang="en-US" altLang="zh-TW" dirty="0"/>
              <a:t>(9600);      // initialize serial communication</a:t>
            </a:r>
          </a:p>
          <a:p>
            <a:r>
              <a:rPr lang="en-US" altLang="zh-TW" dirty="0"/>
              <a:t>   // check for the presence of the shield:</a:t>
            </a:r>
          </a:p>
          <a:p>
            <a:r>
              <a:rPr lang="en-US" altLang="zh-TW" dirty="0"/>
              <a:t>  if (</a:t>
            </a:r>
            <a:r>
              <a:rPr lang="en-US" altLang="zh-TW" dirty="0" err="1"/>
              <a:t>WiFi.status</a:t>
            </a:r>
            <a:r>
              <a:rPr lang="en-US" altLang="zh-TW" dirty="0"/>
              <a:t>() == WL_NO_SHIELD)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</a:t>
            </a:r>
            <a:r>
              <a:rPr lang="en-US" altLang="zh-TW" dirty="0" err="1"/>
              <a:t>WiFi</a:t>
            </a:r>
            <a:r>
              <a:rPr lang="en-US" altLang="zh-TW" dirty="0"/>
              <a:t> shield not present");</a:t>
            </a:r>
          </a:p>
          <a:p>
            <a:r>
              <a:rPr lang="en-US" altLang="zh-TW" dirty="0"/>
              <a:t>    while (true);       // don't continue</a:t>
            </a:r>
          </a:p>
          <a:p>
            <a:r>
              <a:rPr lang="en-US" altLang="zh-TW" dirty="0"/>
              <a:t>  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String </a:t>
            </a:r>
            <a:r>
              <a:rPr lang="en-US" altLang="zh-TW" dirty="0" err="1"/>
              <a:t>fv</a:t>
            </a:r>
            <a:r>
              <a:rPr lang="en-US" altLang="zh-TW" dirty="0"/>
              <a:t> = </a:t>
            </a:r>
            <a:r>
              <a:rPr lang="en-US" altLang="zh-TW" dirty="0" err="1"/>
              <a:t>WiFi.firmwareVersion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if (</a:t>
            </a:r>
            <a:r>
              <a:rPr lang="en-US" altLang="zh-TW" dirty="0" err="1"/>
              <a:t>fv</a:t>
            </a:r>
            <a:r>
              <a:rPr lang="en-US" altLang="zh-TW" dirty="0"/>
              <a:t> != "1.1.0")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("Please upgrade the firmware");</a:t>
            </a:r>
          </a:p>
          <a:p>
            <a:r>
              <a:rPr lang="en-US" altLang="zh-TW" dirty="0"/>
              <a:t>  }</a:t>
            </a:r>
          </a:p>
          <a:p>
            <a:endParaRPr lang="en-US" altLang="zh-TW" dirty="0"/>
          </a:p>
          <a:p>
            <a:r>
              <a:rPr lang="en-US" altLang="zh-TW" dirty="0"/>
              <a:t>  // attempt to connect to </a:t>
            </a:r>
            <a:r>
              <a:rPr lang="en-US" altLang="zh-TW" dirty="0" err="1"/>
              <a:t>Wifi</a:t>
            </a:r>
            <a:r>
              <a:rPr lang="en-US" altLang="zh-TW" dirty="0"/>
              <a:t> network:</a:t>
            </a:r>
          </a:p>
          <a:p>
            <a:r>
              <a:rPr lang="en-US" altLang="zh-TW" dirty="0"/>
              <a:t>  while (status != WL_CONNECTED)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("Attempting to connect to Network named: ");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);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24608" y="2028596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// Connect to WPA/WPA2 network. Change this line if using open or WEP network:</a:t>
            </a:r>
          </a:p>
          <a:p>
            <a:r>
              <a:rPr lang="en-US" altLang="zh-TW" dirty="0"/>
              <a:t>//    status = </a:t>
            </a:r>
            <a:r>
              <a:rPr lang="en-US" altLang="zh-TW" dirty="0" err="1"/>
              <a:t>WiFi.begin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);    //no pass</a:t>
            </a:r>
          </a:p>
          <a:p>
            <a:r>
              <a:rPr lang="en-US" altLang="zh-TW" dirty="0"/>
              <a:t>    status = </a:t>
            </a:r>
            <a:r>
              <a:rPr lang="en-US" altLang="zh-TW" dirty="0" err="1"/>
              <a:t>WiFi.begin</a:t>
            </a:r>
            <a:r>
              <a:rPr lang="en-US" altLang="zh-TW" dirty="0"/>
              <a:t>(</a:t>
            </a:r>
            <a:r>
              <a:rPr lang="en-US" altLang="zh-TW" dirty="0" err="1"/>
              <a:t>ssid</a:t>
            </a:r>
            <a:r>
              <a:rPr lang="en-US" altLang="zh-TW" dirty="0"/>
              <a:t>, pass);    //</a:t>
            </a:r>
            <a:r>
              <a:rPr lang="en-US" altLang="zh-TW" dirty="0" err="1"/>
              <a:t>wpa</a:t>
            </a:r>
            <a:r>
              <a:rPr lang="en-US" altLang="zh-TW" dirty="0"/>
              <a:t> use</a:t>
            </a:r>
          </a:p>
          <a:p>
            <a:r>
              <a:rPr lang="en-US" altLang="zh-TW" dirty="0"/>
              <a:t>    // wait 10 seconds for connection:</a:t>
            </a:r>
          </a:p>
          <a:p>
            <a:r>
              <a:rPr lang="en-US" altLang="zh-TW" dirty="0"/>
              <a:t>    delay(10000);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server.begin</a:t>
            </a:r>
            <a:r>
              <a:rPr lang="en-US" altLang="zh-TW" dirty="0"/>
              <a:t>();                           // start the web server on port 80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printWifiStatus</a:t>
            </a:r>
            <a:r>
              <a:rPr lang="en-US" altLang="zh-TW" dirty="0"/>
              <a:t>();                        // you're connected now, so print out the status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SoundValue</a:t>
            </a:r>
            <a:r>
              <a:rPr lang="en-US" altLang="zh-TW" dirty="0"/>
              <a:t> = </a:t>
            </a:r>
            <a:r>
              <a:rPr lang="en-US" altLang="zh-TW" dirty="0" err="1"/>
              <a:t>analogRead</a:t>
            </a:r>
            <a:r>
              <a:rPr lang="en-US" altLang="zh-TW" dirty="0"/>
              <a:t>(</a:t>
            </a:r>
            <a:r>
              <a:rPr lang="en-US" altLang="zh-TW" dirty="0" err="1"/>
              <a:t>SoundPin</a:t>
            </a:r>
            <a:r>
              <a:rPr lang="en-US" altLang="zh-TW" dirty="0"/>
              <a:t>) ;</a:t>
            </a:r>
          </a:p>
          <a:p>
            <a:r>
              <a:rPr lang="en-US" altLang="zh-TW" dirty="0"/>
              <a:t>  SoundValue1 = map(</a:t>
            </a:r>
            <a:r>
              <a:rPr lang="en-US" altLang="zh-TW" dirty="0" err="1"/>
              <a:t>analogRead</a:t>
            </a:r>
            <a:r>
              <a:rPr lang="en-US" altLang="zh-TW" dirty="0"/>
              <a:t>(</a:t>
            </a:r>
            <a:r>
              <a:rPr lang="en-US" altLang="zh-TW" dirty="0" err="1"/>
              <a:t>SoundPin</a:t>
            </a:r>
            <a:r>
              <a:rPr lang="en-US" altLang="zh-TW" dirty="0"/>
              <a:t>),0,1023,0,100)  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WiFiClient</a:t>
            </a:r>
            <a:r>
              <a:rPr lang="en-US" altLang="zh-TW" dirty="0"/>
              <a:t> client = </a:t>
            </a:r>
            <a:r>
              <a:rPr lang="en-US" altLang="zh-TW" dirty="0" err="1"/>
              <a:t>server.available</a:t>
            </a:r>
            <a:r>
              <a:rPr lang="en-US" altLang="zh-TW" dirty="0"/>
              <a:t>();   // listen for incoming clients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  if (client) {                             // if you get a client,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("new client");           // print a message out the serial port</a:t>
            </a:r>
          </a:p>
          <a:p>
            <a:r>
              <a:rPr lang="en-US" altLang="zh-TW" dirty="0"/>
              <a:t>    String </a:t>
            </a:r>
            <a:r>
              <a:rPr lang="en-US" altLang="zh-TW" dirty="0" err="1"/>
              <a:t>currentLine</a:t>
            </a:r>
            <a:r>
              <a:rPr lang="en-US" altLang="zh-TW" dirty="0"/>
              <a:t> = "";                // make a String to hold incoming data from the client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381065"/>
            <a:ext cx="74168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while (</a:t>
            </a:r>
            <a:r>
              <a:rPr lang="en-US" altLang="zh-TW" dirty="0" err="1"/>
              <a:t>client.connected</a:t>
            </a:r>
            <a:r>
              <a:rPr lang="en-US" altLang="zh-TW" dirty="0"/>
              <a:t>()) {            // loop while the client's connected</a:t>
            </a:r>
          </a:p>
          <a:p>
            <a:r>
              <a:rPr lang="en-US" altLang="zh-TW" dirty="0"/>
              <a:t>      if (</a:t>
            </a:r>
            <a:r>
              <a:rPr lang="en-US" altLang="zh-TW" dirty="0" err="1"/>
              <a:t>client.available</a:t>
            </a:r>
            <a:r>
              <a:rPr lang="en-US" altLang="zh-TW" dirty="0"/>
              <a:t>()) {             // if there's bytes to read from the client,</a:t>
            </a:r>
          </a:p>
          <a:p>
            <a:r>
              <a:rPr lang="en-US" altLang="zh-TW" dirty="0"/>
              <a:t>        char c = </a:t>
            </a:r>
            <a:r>
              <a:rPr lang="en-US" altLang="zh-TW" dirty="0" err="1"/>
              <a:t>client.read</a:t>
            </a:r>
            <a:r>
              <a:rPr lang="en-US" altLang="zh-TW" dirty="0"/>
              <a:t>();             // read a byte, then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Serial.write</a:t>
            </a:r>
            <a:r>
              <a:rPr lang="en-US" altLang="zh-TW" dirty="0"/>
              <a:t>(c);                    // print it out the serial monitor</a:t>
            </a:r>
          </a:p>
          <a:p>
            <a:r>
              <a:rPr lang="en-US" altLang="zh-TW" dirty="0"/>
              <a:t>        if (c == '\n') {                    // if the byte is a newline character</a:t>
            </a:r>
          </a:p>
          <a:p>
            <a:endParaRPr lang="en-US" altLang="zh-TW" dirty="0"/>
          </a:p>
          <a:p>
            <a:r>
              <a:rPr lang="en-US" altLang="zh-TW" dirty="0"/>
              <a:t>          // if the current line is blank, you got two newline characters in a row.</a:t>
            </a:r>
          </a:p>
          <a:p>
            <a:r>
              <a:rPr lang="en-US" altLang="zh-TW" dirty="0"/>
              <a:t>          // that's the end of the client HTTP request, so send a response:</a:t>
            </a:r>
          </a:p>
          <a:p>
            <a:r>
              <a:rPr lang="en-US" altLang="zh-TW" dirty="0"/>
              <a:t>          if (</a:t>
            </a:r>
            <a:r>
              <a:rPr lang="en-US" altLang="zh-TW" dirty="0" err="1"/>
              <a:t>currentLine.length</a:t>
            </a:r>
            <a:r>
              <a:rPr lang="en-US" altLang="zh-TW" dirty="0"/>
              <a:t>() == 0) {</a:t>
            </a:r>
          </a:p>
          <a:p>
            <a:r>
              <a:rPr lang="en-US" altLang="zh-TW" dirty="0"/>
              <a:t>            // HTTP headers always start with a response code (e.g. HTTP/1.1 200 OK)</a:t>
            </a:r>
          </a:p>
          <a:p>
            <a:r>
              <a:rPr lang="en-US" altLang="zh-TW" dirty="0"/>
              <a:t>            // and a content-type so the client knows what's coming, then a blank line: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43675" y="1628800"/>
            <a:ext cx="74168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client.println</a:t>
            </a:r>
            <a:r>
              <a:rPr lang="en-US" altLang="zh-TW" dirty="0"/>
              <a:t>("HTTP/1.1 200 OK");</a:t>
            </a:r>
          </a:p>
          <a:p>
            <a:endParaRPr lang="en-US" altLang="zh-TW" dirty="0"/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client.println</a:t>
            </a:r>
            <a:r>
              <a:rPr lang="en-US" altLang="zh-TW" dirty="0"/>
              <a:t>("</a:t>
            </a:r>
            <a:r>
              <a:rPr lang="en-US" altLang="zh-TW" dirty="0" err="1"/>
              <a:t>Content-type:text</a:t>
            </a:r>
            <a:r>
              <a:rPr lang="en-US" altLang="zh-TW" dirty="0"/>
              <a:t>/html");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client.println</a:t>
            </a:r>
            <a:r>
              <a:rPr lang="en-US" altLang="zh-TW" dirty="0"/>
              <a:t>();</a:t>
            </a:r>
          </a:p>
          <a:p>
            <a:endParaRPr lang="en-US" altLang="zh-TW" dirty="0"/>
          </a:p>
          <a:p>
            <a:r>
              <a:rPr lang="en-US" altLang="zh-TW" dirty="0"/>
              <a:t>            // the content of the HTTP response follows the header: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</a:t>
            </a:r>
            <a:r>
              <a:rPr lang="en-US" altLang="zh-TW" dirty="0"/>
              <a:t>("Now Noise is :(");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</a:t>
            </a:r>
            <a:r>
              <a:rPr lang="en-US" altLang="zh-TW" dirty="0"/>
              <a:t>(</a:t>
            </a:r>
            <a:r>
              <a:rPr lang="en-US" altLang="zh-TW" dirty="0" err="1"/>
              <a:t>SoundValue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</a:t>
            </a:r>
            <a:r>
              <a:rPr lang="en-US" altLang="zh-TW" dirty="0"/>
              <a:t>(") &lt;</a:t>
            </a:r>
            <a:r>
              <a:rPr lang="en-US" altLang="zh-TW" dirty="0" err="1"/>
              <a:t>br</a:t>
            </a:r>
            <a:r>
              <a:rPr lang="en-US" altLang="zh-TW" dirty="0"/>
              <a:t>&gt;");</a:t>
            </a:r>
          </a:p>
          <a:p>
            <a:endParaRPr lang="en-US" altLang="zh-TW" dirty="0"/>
          </a:p>
          <a:p>
            <a:r>
              <a:rPr lang="en-US" altLang="zh-TW" dirty="0"/>
              <a:t>            // The HTTP response ends with another blank line: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client.println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        // break out of the while loop:</a:t>
            </a:r>
          </a:p>
          <a:p>
            <a:r>
              <a:rPr lang="en-US" altLang="zh-TW" dirty="0"/>
              <a:t>            break;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397954"/>
            <a:ext cx="74168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} else {    // if you got a newline, then clear </a:t>
            </a:r>
            <a:r>
              <a:rPr lang="en-US" altLang="zh-TW" dirty="0" err="1"/>
              <a:t>currentLine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currentLine</a:t>
            </a:r>
            <a:r>
              <a:rPr lang="en-US" altLang="zh-TW" dirty="0"/>
              <a:t> = "";</a:t>
            </a:r>
          </a:p>
          <a:p>
            <a:r>
              <a:rPr lang="en-US" altLang="zh-TW" dirty="0"/>
              <a:t>          }</a:t>
            </a:r>
          </a:p>
          <a:p>
            <a:r>
              <a:rPr lang="en-US" altLang="zh-TW" dirty="0"/>
              <a:t>        } else if (c != '\r') {  // if you got anything else but a carriage return character,</a:t>
            </a:r>
          </a:p>
          <a:p>
            <a:r>
              <a:rPr lang="en-US" altLang="zh-TW" dirty="0"/>
              <a:t>          </a:t>
            </a:r>
            <a:r>
              <a:rPr lang="en-US" altLang="zh-TW" dirty="0" err="1"/>
              <a:t>currentLine</a:t>
            </a:r>
            <a:r>
              <a:rPr lang="en-US" altLang="zh-TW" dirty="0"/>
              <a:t> += c;      // add it to the end of the </a:t>
            </a:r>
            <a:r>
              <a:rPr lang="en-US" altLang="zh-TW" dirty="0" err="1"/>
              <a:t>currentLine</a:t>
            </a:r>
            <a:endParaRPr lang="en-US" altLang="zh-TW" dirty="0"/>
          </a:p>
          <a:p>
            <a:r>
              <a:rPr lang="en-US" altLang="zh-TW" dirty="0"/>
              <a:t>        }</a:t>
            </a:r>
          </a:p>
          <a:p>
            <a:endParaRPr lang="en-US" altLang="zh-TW" dirty="0"/>
          </a:p>
          <a:p>
            <a:r>
              <a:rPr lang="en-US" altLang="zh-TW" dirty="0"/>
              <a:t>        // Check to see if the client request was "GET /H" or "GET /L":</a:t>
            </a:r>
          </a:p>
          <a:p>
            <a:r>
              <a:rPr lang="en-US" altLang="zh-TW" dirty="0"/>
              <a:t>      }</a:t>
            </a:r>
          </a:p>
          <a:p>
            <a:r>
              <a:rPr lang="en-US" altLang="zh-TW" dirty="0"/>
              <a:t>    }</a:t>
            </a:r>
          </a:p>
          <a:p>
            <a:r>
              <a:rPr lang="en-US" altLang="zh-TW" dirty="0"/>
              <a:t>    // close the connection: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client.stop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("client </a:t>
            </a:r>
            <a:r>
              <a:rPr lang="en-US" altLang="zh-TW" dirty="0" err="1"/>
              <a:t>disonnected</a:t>
            </a:r>
            <a:r>
              <a:rPr lang="en-US" altLang="zh-TW" dirty="0"/>
              <a:t>");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/>
              <a:t>WebServerShowNoise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27584" y="1441132"/>
            <a:ext cx="741682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void </a:t>
            </a:r>
            <a:r>
              <a:rPr lang="en-US" altLang="zh-TW" sz="1800" dirty="0" err="1"/>
              <a:t>printWifiStatus</a:t>
            </a:r>
            <a:r>
              <a:rPr lang="en-US" altLang="zh-TW" sz="1800" dirty="0"/>
              <a:t>() {</a:t>
            </a:r>
          </a:p>
          <a:p>
            <a:r>
              <a:rPr lang="en-US" altLang="zh-TW" sz="1800" dirty="0"/>
              <a:t>  // print the SSID of the network you're attached to: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("SSID: 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</a:t>
            </a:r>
            <a:r>
              <a:rPr lang="en-US" altLang="zh-TW" sz="1800" dirty="0" err="1"/>
              <a:t>WiFi.SSID</a:t>
            </a:r>
            <a:r>
              <a:rPr lang="en-US" altLang="zh-TW" sz="1800" dirty="0"/>
              <a:t>());</a:t>
            </a:r>
          </a:p>
          <a:p>
            <a:endParaRPr lang="en-US" altLang="zh-TW" sz="1800" dirty="0"/>
          </a:p>
          <a:p>
            <a:r>
              <a:rPr lang="en-US" altLang="zh-TW" sz="1800" dirty="0"/>
              <a:t>  // print your </a:t>
            </a:r>
            <a:r>
              <a:rPr lang="en-US" altLang="zh-TW" sz="1800" dirty="0" err="1"/>
              <a:t>WiFi</a:t>
            </a:r>
            <a:r>
              <a:rPr lang="en-US" altLang="zh-TW" sz="1800" dirty="0"/>
              <a:t> shield's IP address: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IPAddress</a:t>
            </a:r>
            <a:r>
              <a:rPr lang="en-US" altLang="zh-TW" sz="1800" dirty="0"/>
              <a:t> </a:t>
            </a:r>
            <a:r>
              <a:rPr lang="en-US" altLang="zh-TW" sz="1800" dirty="0" err="1"/>
              <a:t>ip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WiFi.localIP</a:t>
            </a:r>
            <a:r>
              <a:rPr lang="en-US" altLang="zh-TW" sz="1800" dirty="0"/>
              <a:t>();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("IP Address: 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ip</a:t>
            </a:r>
            <a:r>
              <a:rPr lang="en-US" altLang="zh-TW" sz="1800" dirty="0"/>
              <a:t>);</a:t>
            </a:r>
          </a:p>
          <a:p>
            <a:endParaRPr lang="en-US" altLang="zh-TW" sz="1800" dirty="0"/>
          </a:p>
          <a:p>
            <a:r>
              <a:rPr lang="en-US" altLang="zh-TW" sz="1800" dirty="0"/>
              <a:t>  // print the received signal strength:</a:t>
            </a:r>
          </a:p>
          <a:p>
            <a:r>
              <a:rPr lang="en-US" altLang="zh-TW" sz="1800" dirty="0"/>
              <a:t>  long </a:t>
            </a:r>
            <a:r>
              <a:rPr lang="en-US" altLang="zh-TW" sz="1800" dirty="0" err="1"/>
              <a:t>rssi</a:t>
            </a:r>
            <a:r>
              <a:rPr lang="en-US" altLang="zh-TW" sz="1800" dirty="0"/>
              <a:t> = </a:t>
            </a:r>
            <a:r>
              <a:rPr lang="en-US" altLang="zh-TW" sz="1800" dirty="0" err="1"/>
              <a:t>WiFi.RSSI</a:t>
            </a:r>
            <a:r>
              <a:rPr lang="en-US" altLang="zh-TW" sz="1800" dirty="0"/>
              <a:t>();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("signal strength (RSSI):");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</a:t>
            </a:r>
            <a:r>
              <a:rPr lang="en-US" altLang="zh-TW" sz="1800" dirty="0" err="1"/>
              <a:t>rssi</a:t>
            </a:r>
            <a:r>
              <a:rPr lang="en-US" altLang="zh-TW" sz="1800" dirty="0"/>
              <a:t>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(" </a:t>
            </a:r>
            <a:r>
              <a:rPr lang="en-US" altLang="zh-TW" sz="1800" dirty="0" err="1"/>
              <a:t>dBm</a:t>
            </a:r>
            <a:r>
              <a:rPr lang="en-US" altLang="zh-TW" sz="1800" dirty="0"/>
              <a:t>");</a:t>
            </a:r>
          </a:p>
          <a:p>
            <a:r>
              <a:rPr lang="en-US" altLang="zh-TW" sz="1800" dirty="0"/>
              <a:t>  // print where to go in a browser: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</a:t>
            </a:r>
            <a:r>
              <a:rPr lang="en-US" altLang="zh-TW" sz="1800" dirty="0"/>
              <a:t>("To see this page in action, open a browser to http://");</a:t>
            </a:r>
          </a:p>
          <a:p>
            <a:r>
              <a:rPr lang="en-US" altLang="zh-TW" sz="1800" dirty="0"/>
              <a:t>  </a:t>
            </a:r>
            <a:r>
              <a:rPr lang="en-US" altLang="zh-TW" sz="1800" dirty="0" err="1"/>
              <a:t>Serial.println</a:t>
            </a:r>
            <a:r>
              <a:rPr lang="en-US" altLang="zh-TW" sz="1800" dirty="0"/>
              <a:t>(</a:t>
            </a:r>
            <a:r>
              <a:rPr lang="en-US" altLang="zh-TW" sz="1800" dirty="0" err="1"/>
              <a:t>ip</a:t>
            </a:r>
            <a:r>
              <a:rPr lang="en-US" altLang="zh-TW" sz="1800" dirty="0"/>
              <a:t>);</a:t>
            </a:r>
          </a:p>
          <a:p>
            <a:r>
              <a:rPr lang="en-US" altLang="zh-TW" sz="1800" dirty="0"/>
              <a:t>}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監控畫面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4098" name="Picture 2" descr="D:\永忠研究\大學上課\崑山科技大學\105微處理機一\上課內容\內容\聲音視覺化\WebServerShowNois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6752"/>
            <a:ext cx="8450982" cy="475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395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Picture 2" descr="D:\永忠研究\大學上課\崑山科技大學\105微處理機一\上課內容\內容\聲音視覺化\WebServerShowNois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2" r="30071"/>
          <a:stretch/>
        </p:blipFill>
        <p:spPr bwMode="auto">
          <a:xfrm>
            <a:off x="1" y="1412777"/>
            <a:ext cx="861481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 smtClean="0"/>
              <a:t>http://192.168.88.103/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0395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網頁畫面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D:\永忠研究\大學上課\崑山科技大學\105微處理機一\上課內容\內容\聲音視覺化\WebServerShowNois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34345"/>
            <a:ext cx="8595213" cy="48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0395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聲音視覺化\使用Google Developer資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579296" cy="4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視覺化儀表板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大學上課\崑山科技大學\105微處理機一\上課內容\內容\聲音視覺化\視覺化儀表板範例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3"/>
          <a:stretch/>
        </p:blipFill>
        <p:spPr bwMode="auto">
          <a:xfrm>
            <a:off x="2039964" y="1024406"/>
            <a:ext cx="5555763" cy="58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&lt;html&gt;</a:t>
            </a:r>
          </a:p>
          <a:p>
            <a:pPr>
              <a:defRPr/>
            </a:pPr>
            <a:r>
              <a:rPr lang="en-US" altLang="zh-TW" kern="0" dirty="0"/>
              <a:t>  &lt;head&gt;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 </a:t>
            </a:r>
            <a:r>
              <a:rPr lang="en-US" altLang="zh-TW" kern="0" dirty="0" err="1"/>
              <a:t>src</a:t>
            </a:r>
            <a:r>
              <a:rPr lang="en-US" altLang="zh-TW" kern="0" dirty="0"/>
              <a:t>="https://www.gstatic.com/charts/loader.js"&gt;&lt;/script&gt;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"&gt;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google.charts.load</a:t>
            </a:r>
            <a:r>
              <a:rPr lang="en-US" altLang="zh-TW" kern="0" dirty="0"/>
              <a:t>('current', {'packages':['gauge']});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google.charts.setOnLoadCallback</a:t>
            </a:r>
            <a:r>
              <a:rPr lang="en-US" altLang="zh-TW" kern="0" dirty="0"/>
              <a:t>(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function 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() {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data = </a:t>
            </a:r>
            <a:r>
              <a:rPr lang="en-US" altLang="zh-TW" kern="0" dirty="0" err="1"/>
              <a:t>google.visualization.arrayToDataTable</a:t>
            </a:r>
            <a:r>
              <a:rPr lang="en-US" altLang="zh-TW" kern="0" dirty="0"/>
              <a:t>([</a:t>
            </a:r>
          </a:p>
          <a:p>
            <a:pPr>
              <a:defRPr/>
            </a:pPr>
            <a:r>
              <a:rPr lang="en-US" altLang="zh-TW" kern="0" dirty="0"/>
              <a:t>          ['Label', 'Value'],</a:t>
            </a:r>
          </a:p>
          <a:p>
            <a:pPr>
              <a:defRPr/>
            </a:pPr>
            <a:r>
              <a:rPr lang="en-US" altLang="zh-TW" kern="0" dirty="0"/>
              <a:t>          ['Brother', 68]</a:t>
            </a:r>
          </a:p>
          <a:p>
            <a:pPr>
              <a:defRPr/>
            </a:pPr>
            <a:r>
              <a:rPr lang="en-US" altLang="zh-TW" kern="0" dirty="0"/>
              <a:t>        ]);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[‘Brother’, </a:t>
            </a:r>
            <a:r>
              <a:rPr lang="en-US" altLang="zh-TW" kern="0" dirty="0"/>
              <a:t>68</a:t>
            </a:r>
            <a:r>
              <a:rPr lang="en-US" altLang="zh-TW" kern="0" dirty="0" smtClean="0"/>
              <a:t>]</a:t>
            </a:r>
            <a:r>
              <a:rPr lang="zh-TW" altLang="en-US" kern="0" dirty="0" smtClean="0"/>
              <a:t> 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options = {</a:t>
            </a:r>
          </a:p>
          <a:p>
            <a:pPr>
              <a:defRPr/>
            </a:pPr>
            <a:r>
              <a:rPr lang="en-US" altLang="zh-TW" kern="0" dirty="0"/>
              <a:t>          width: 800, height: 800,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redFrom</a:t>
            </a:r>
            <a:r>
              <a:rPr lang="en-US" altLang="zh-TW" kern="0" dirty="0"/>
              <a:t>: 80, </a:t>
            </a:r>
            <a:r>
              <a:rPr lang="en-US" altLang="zh-TW" kern="0" dirty="0" err="1"/>
              <a:t>redTo</a:t>
            </a:r>
            <a:r>
              <a:rPr lang="en-US" altLang="zh-TW" kern="0" dirty="0"/>
              <a:t>: 100,</a:t>
            </a:r>
          </a:p>
          <a:p>
            <a:pPr>
              <a:defRPr/>
            </a:pPr>
            <a:r>
              <a:rPr lang="en-US" altLang="zh-TW" kern="0" dirty="0"/>
              <a:t>          yellowFrom:60, </a:t>
            </a:r>
            <a:r>
              <a:rPr lang="en-US" altLang="zh-TW" kern="0" dirty="0" err="1"/>
              <a:t>yellowTo</a:t>
            </a:r>
            <a:r>
              <a:rPr lang="en-US" altLang="zh-TW" kern="0" dirty="0"/>
              <a:t>: 80,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minorTicks</a:t>
            </a:r>
            <a:r>
              <a:rPr lang="en-US" altLang="zh-TW" kern="0" dirty="0"/>
              <a:t>: 5</a:t>
            </a:r>
          </a:p>
          <a:p>
            <a:pPr>
              <a:defRPr/>
            </a:pPr>
            <a:r>
              <a:rPr lang="en-US" altLang="zh-TW" kern="0" dirty="0"/>
              <a:t>        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width: </a:t>
            </a:r>
            <a:r>
              <a:rPr lang="zh-TW" altLang="en-US" kern="0" dirty="0" smtClean="0"/>
              <a:t>，</a:t>
            </a:r>
            <a:r>
              <a:rPr lang="en-US" altLang="zh-TW" kern="0" dirty="0" smtClean="0"/>
              <a:t> height</a:t>
            </a:r>
            <a:r>
              <a:rPr lang="zh-TW" altLang="en-US" kern="0" dirty="0" smtClean="0"/>
              <a:t> 為 每一個</a:t>
            </a:r>
            <a:r>
              <a:rPr lang="en-US" altLang="zh-TW" kern="0" dirty="0" smtClean="0"/>
              <a:t>Chart</a:t>
            </a:r>
            <a:r>
              <a:rPr lang="zh-TW" altLang="en-US" kern="0" dirty="0" smtClean="0"/>
              <a:t>的寬與高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redFrom</a:t>
            </a:r>
            <a:r>
              <a:rPr lang="en-US" altLang="zh-TW" kern="0" dirty="0"/>
              <a:t>: </a:t>
            </a:r>
            <a:r>
              <a:rPr lang="zh-TW" altLang="en-US" kern="0" dirty="0" smtClean="0"/>
              <a:t>紅色區域開始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redTo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紅色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yellowFrom</a:t>
            </a:r>
            <a:r>
              <a:rPr lang="en-US" altLang="zh-TW" kern="0" dirty="0" smtClean="0"/>
              <a:t>:</a:t>
            </a:r>
            <a:r>
              <a:rPr lang="zh-TW" altLang="en-US" kern="0" dirty="0" smtClean="0"/>
              <a:t>黃色</a:t>
            </a:r>
            <a:r>
              <a:rPr lang="zh-TW" altLang="en-US" kern="0" dirty="0"/>
              <a:t>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yellowTo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黃色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minorTicks</a:t>
            </a:r>
            <a:r>
              <a:rPr lang="en-US" altLang="zh-TW" kern="0" dirty="0"/>
              <a:t>: 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  最小刻度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/>
              <a:t>('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'));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chart.draw</a:t>
            </a:r>
            <a:r>
              <a:rPr lang="en-US" altLang="zh-TW" kern="0" dirty="0"/>
              <a:t>(data, options);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 smtClean="0"/>
              <a:t>(‘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’))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</a:t>
            </a:r>
            <a:r>
              <a:rPr lang="zh-TW" altLang="en-US" b="1" dirty="0">
                <a:solidFill>
                  <a:srgbClr val="E56700"/>
                </a:solidFill>
              </a:rPr>
              <a:t>儀表板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chart.draw</a:t>
            </a:r>
            <a:r>
              <a:rPr lang="en-US" altLang="zh-TW" kern="0" dirty="0"/>
              <a:t>(data, options</a:t>
            </a:r>
            <a:r>
              <a:rPr lang="en-US" altLang="zh-TW" kern="0" dirty="0" smtClean="0"/>
              <a:t>);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畫出</a:t>
            </a:r>
            <a:r>
              <a:rPr lang="zh-TW" altLang="en-US" b="1" dirty="0" smtClean="0">
                <a:solidFill>
                  <a:srgbClr val="E56700"/>
                </a:solidFill>
              </a:rPr>
              <a:t>儀表</a:t>
            </a:r>
            <a:r>
              <a:rPr lang="zh-TW" altLang="en-US" b="1" dirty="0">
                <a:solidFill>
                  <a:srgbClr val="E56700"/>
                </a:solidFill>
              </a:rPr>
              <a:t>板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1717" y="4608716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空間高度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838704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 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WebServiceNoiseGauge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/>
              <a:t>程式</a:t>
            </a:r>
            <a:r>
              <a:rPr lang="en-US" altLang="zh-TW" dirty="0" err="1"/>
              <a:t>WebServiceNoiseGauge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Serial.begin</a:t>
            </a:r>
            <a:r>
              <a:rPr lang="en-US" altLang="zh-TW" kern="0" dirty="0"/>
              <a:t>(9600);      // initialize serial communication</a:t>
            </a:r>
          </a:p>
          <a:p>
            <a:pPr>
              <a:defRPr/>
            </a:pPr>
            <a:r>
              <a:rPr lang="en-US" altLang="zh-TW" kern="0" dirty="0"/>
              <a:t>   // check for the presence of the shield:</a:t>
            </a:r>
          </a:p>
          <a:p>
            <a:pPr>
              <a:defRPr/>
            </a:pPr>
            <a:r>
              <a:rPr lang="en-US" altLang="zh-TW" kern="0" dirty="0"/>
              <a:t>  if (</a:t>
            </a:r>
            <a:r>
              <a:rPr lang="en-US" altLang="zh-TW" kern="0" dirty="0" err="1"/>
              <a:t>WiFi.status</a:t>
            </a:r>
            <a:r>
              <a:rPr lang="en-US" altLang="zh-TW" kern="0" dirty="0"/>
              <a:t>() == WL_NO_SHIELD) {</a:t>
            </a:r>
          </a:p>
          <a:p>
            <a:pPr>
              <a:defRPr/>
            </a:pPr>
            <a:r>
              <a:rPr lang="en-US" altLang="zh-TW" kern="0" dirty="0"/>
              <a:t>    </a:t>
            </a:r>
            <a:r>
              <a:rPr lang="en-US" altLang="zh-TW" kern="0" dirty="0" err="1"/>
              <a:t>Serial.println</a:t>
            </a:r>
            <a:r>
              <a:rPr lang="en-US" altLang="zh-TW" kern="0" dirty="0"/>
              <a:t>("</a:t>
            </a:r>
            <a:r>
              <a:rPr lang="en-US" altLang="zh-TW" kern="0" dirty="0" err="1"/>
              <a:t>WiFi</a:t>
            </a:r>
            <a:r>
              <a:rPr lang="en-US" altLang="zh-TW" kern="0" dirty="0"/>
              <a:t> shield not present");</a:t>
            </a:r>
          </a:p>
          <a:p>
            <a:pPr>
              <a:defRPr/>
            </a:pPr>
            <a:r>
              <a:rPr lang="en-US" altLang="zh-TW" kern="0" dirty="0"/>
              <a:t>    while (true);       // don't continue</a:t>
            </a:r>
          </a:p>
          <a:p>
            <a:pPr>
              <a:defRPr/>
            </a:pPr>
            <a:r>
              <a:rPr lang="en-US" altLang="zh-TW" kern="0" dirty="0"/>
              <a:t>  }</a:t>
            </a:r>
          </a:p>
          <a:p>
            <a:pPr>
              <a:defRPr/>
            </a:pPr>
            <a:r>
              <a:rPr lang="en-US" altLang="zh-TW" kern="0" dirty="0"/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/>
              <a:t>程式</a:t>
            </a:r>
            <a:r>
              <a:rPr lang="en-US" altLang="zh-TW" dirty="0" err="1" smtClean="0"/>
              <a:t>WebServiceNoiseGauge</a:t>
            </a:r>
            <a:r>
              <a:rPr lang="zh-TW" altLang="en-US" dirty="0" smtClean="0"/>
              <a:t>監控畫面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9218" name="Picture 2" descr="D:\永忠研究\大學上課\崑山科技大學\105微處理機一\上課內容\內容\聲音視覺化\視覺化後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52" y="1697691"/>
            <a:ext cx="8472785" cy="476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Picture 2" descr="D:\永忠研究\大學上課\崑山科技大學\105微處理機一\上課內容\內容\聲音視覺化\WebServerShowNois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2" r="30071"/>
          <a:stretch/>
        </p:blipFill>
        <p:spPr bwMode="auto">
          <a:xfrm>
            <a:off x="1" y="1412777"/>
            <a:ext cx="861481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 smtClean="0"/>
              <a:t>http://192.168.88.103/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021708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/>
              <a:t>程式</a:t>
            </a:r>
            <a:r>
              <a:rPr lang="en-US" altLang="zh-TW" dirty="0" err="1" smtClean="0"/>
              <a:t>WebServiceNoiseGauge</a:t>
            </a:r>
            <a:r>
              <a:rPr lang="zh-TW" altLang="en-US" dirty="0" smtClean="0"/>
              <a:t>網頁畫面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 descr="D:\永忠研究\大學上課\崑山科技大學\105微處理機一\上課內容\內容\聲音視覺化\視覺化儀表板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3132"/>
            <a:ext cx="8864537" cy="49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請將讀取值</a:t>
            </a:r>
            <a:r>
              <a:rPr lang="en-US" altLang="zh-TW" kern="0" dirty="0" smtClean="0">
                <a:latin typeface="標楷體" pitchFamily="65" charset="-120"/>
              </a:rPr>
              <a:t>(analog)</a:t>
            </a:r>
            <a:r>
              <a:rPr lang="zh-TW" altLang="en-US" kern="0" dirty="0" smtClean="0">
                <a:latin typeface="標楷體" pitchFamily="65" charset="-120"/>
              </a:rPr>
              <a:t>範圍限制在</a:t>
            </a:r>
            <a:r>
              <a:rPr lang="en-US" altLang="zh-TW" kern="0" dirty="0" smtClean="0">
                <a:latin typeface="標楷體" pitchFamily="65" charset="-120"/>
              </a:rPr>
              <a:t>0,100</a:t>
            </a:r>
          </a:p>
          <a:p>
            <a:pPr>
              <a:defRPr/>
            </a:pPr>
            <a:r>
              <a:rPr lang="en-US" altLang="zh-TW" dirty="0" smtClean="0"/>
              <a:t>Gauge</a:t>
            </a:r>
            <a:r>
              <a:rPr lang="zh-TW" altLang="en-US" dirty="0"/>
              <a:t> </a:t>
            </a:r>
            <a:r>
              <a:rPr lang="zh-TW" altLang="en-US" dirty="0" smtClean="0"/>
              <a:t>抬頭設為</a:t>
            </a:r>
            <a:r>
              <a:rPr lang="en-US" altLang="zh-TW" dirty="0" smtClean="0"/>
              <a:t>:SOUND”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黃色區域為</a:t>
            </a:r>
            <a:r>
              <a:rPr lang="en-US" altLang="zh-TW" kern="0" dirty="0" smtClean="0">
                <a:latin typeface="標楷體" pitchFamily="65" charset="-120"/>
              </a:rPr>
              <a:t>55-80</a:t>
            </a:r>
          </a:p>
          <a:p>
            <a:pPr>
              <a:defRPr/>
            </a:pPr>
            <a:r>
              <a:rPr lang="zh-TW" altLang="en-US" kern="0" dirty="0">
                <a:latin typeface="標楷體" pitchFamily="65" charset="-120"/>
              </a:rPr>
              <a:t>紅</a:t>
            </a:r>
            <a:r>
              <a:rPr lang="zh-TW" altLang="en-US" kern="0" dirty="0" smtClean="0">
                <a:latin typeface="標楷體" pitchFamily="65" charset="-120"/>
              </a:rPr>
              <a:t>色</a:t>
            </a:r>
            <a:r>
              <a:rPr lang="zh-TW" altLang="en-US" kern="0" dirty="0">
                <a:latin typeface="標楷體" pitchFamily="65" charset="-120"/>
              </a:rPr>
              <a:t>區域</a:t>
            </a:r>
            <a:r>
              <a:rPr lang="zh-TW" altLang="en-US" kern="0" dirty="0" smtClean="0">
                <a:latin typeface="標楷體" pitchFamily="65" charset="-120"/>
              </a:rPr>
              <a:t>為</a:t>
            </a:r>
            <a:r>
              <a:rPr lang="en-US" altLang="zh-TW" kern="0" dirty="0" smtClean="0">
                <a:latin typeface="標楷體" pitchFamily="65" charset="-120"/>
              </a:rPr>
              <a:t>80-100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9688</TotalTime>
  <Words>2543</Words>
  <Application>Microsoft Office PowerPoint</Application>
  <PresentationFormat>如螢幕大小 (4:3)</PresentationFormat>
  <Paragraphs>559</Paragraphs>
  <Slides>56</Slides>
  <Notes>56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Pixel</vt:lpstr>
      <vt:lpstr>國立金門大學 智慧物聯網實務與應用  Ameba 8195AM 聲音視覺化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聲音感測元件</vt:lpstr>
      <vt:lpstr>麥克風模組</vt:lpstr>
      <vt:lpstr>連接電路</vt:lpstr>
      <vt:lpstr>Coding</vt:lpstr>
      <vt:lpstr>讀取聲音資料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WebServerShowNoise</vt:lpstr>
      <vt:lpstr>監控畫面</vt:lpstr>
      <vt:lpstr>使用瀏覽器進入系統</vt:lpstr>
      <vt:lpstr>網頁畫面</vt:lpstr>
      <vt:lpstr>ScanNetworks 程式重點解說</vt:lpstr>
      <vt:lpstr> 如何視覺化</vt:lpstr>
      <vt:lpstr>使用Google Developer資源</vt:lpstr>
      <vt:lpstr>視覺化儀表板</vt:lpstr>
      <vt:lpstr>視覺化儀表板重點解說</vt:lpstr>
      <vt:lpstr>視覺化儀表板重點解說</vt:lpstr>
      <vt:lpstr>視覺化儀表板重點解說</vt:lpstr>
      <vt:lpstr>視覺化儀表板重點解說</vt:lpstr>
      <vt:lpstr>視覺化儀表板重點解說</vt:lpstr>
      <vt:lpstr>視覺化儀表板 程式開發</vt:lpstr>
      <vt:lpstr>開啟程式WebServiceNoiseGauge</vt:lpstr>
      <vt:lpstr>程式WebServiceNoiseGauge</vt:lpstr>
      <vt:lpstr>程式WebServiceNoiseGauge監控畫面</vt:lpstr>
      <vt:lpstr>使用瀏覽器進入系統</vt:lpstr>
      <vt:lpstr>程式WebServiceNoiseGauge網頁畫面</vt:lpstr>
      <vt:lpstr>自我練習</vt:lpstr>
      <vt:lpstr>習題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718</cp:revision>
  <cp:lastPrinted>2016-05-25T11:54:26Z</cp:lastPrinted>
  <dcterms:created xsi:type="dcterms:W3CDTF">2003-11-29T08:49:29Z</dcterms:created>
  <dcterms:modified xsi:type="dcterms:W3CDTF">2017-06-23T18:30:10Z</dcterms:modified>
</cp:coreProperties>
</file>